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F1BAC60A-279F-4432-BAF4-C9E972DFD7C4}" type="datetimeFigureOut">
              <a:rPr lang="ru-RU"/>
              <a:pPr>
                <a:defRPr/>
              </a:pPr>
              <a:t>22.04.2019</a:t>
            </a:fld>
            <a:endParaRPr lang="ru-RU"/>
          </a:p>
        </p:txBody>
      </p:sp>
      <p:sp>
        <p:nvSpPr>
          <p:cNvPr id="8" name="Номер слайда 15"/>
          <p:cNvSpPr>
            <a:spLocks noGrp="1"/>
          </p:cNvSpPr>
          <p:nvPr>
            <p:ph type="sldNum" sz="quarter" idx="11"/>
          </p:nvPr>
        </p:nvSpPr>
        <p:spPr/>
        <p:txBody>
          <a:bodyPr/>
          <a:lstStyle>
            <a:lvl1pPr>
              <a:defRPr/>
            </a:lvl1pPr>
          </a:lstStyle>
          <a:p>
            <a:pPr>
              <a:defRPr/>
            </a:pPr>
            <a:fld id="{36095FE4-3D74-4F28-A719-04AC1EA1BDCF}"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7C57576C-61E5-48DB-A383-29D5C97512A7}" type="datetimeFigureOut">
              <a:rPr lang="ru-RU"/>
              <a:pPr>
                <a:defRPr/>
              </a:pPr>
              <a:t>22.04.2019</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76BDCB94-F0F6-4A90-B3B5-A22109143D1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7EEC42EA-00D7-452F-956A-464DC3C7CC18}" type="datetimeFigureOut">
              <a:rPr lang="ru-RU"/>
              <a:pPr>
                <a:defRPr/>
              </a:pPr>
              <a:t>22.04.2019</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1B33E88-99D6-41FC-8953-B6DB751244D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890B61AB-EE00-43C5-896B-4DE30F2C69A1}" type="datetimeFigureOut">
              <a:rPr lang="ru-RU"/>
              <a:pPr>
                <a:defRPr/>
              </a:pPr>
              <a:t>22.04.2019</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23A8E7DC-F790-4EF8-B433-DB96864E742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17EE8A1-63BA-4F36-8482-DCAA7D4869F3}" type="datetimeFigureOut">
              <a:rPr lang="ru-RU"/>
              <a:pPr>
                <a:defRPr/>
              </a:pPr>
              <a:t>22.04.2019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45BF7D7-CFA6-482E-8845-CADC479C592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Объект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57D31A62-CAED-4AD6-AC40-2107D1420188}" type="datetimeFigureOut">
              <a:rPr lang="ru-RU"/>
              <a:pPr>
                <a:defRPr/>
              </a:pPr>
              <a:t>22.04.2019</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C7297400-7C2D-4206-9C30-5985FFFB582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Объект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C415F9BD-0B9D-4020-915B-DFD459AF9AB1}"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F6985CC5-9F3D-48EC-BB60-915773266EA9}" type="datetimeFigureOut">
              <a:rPr lang="ru-RU"/>
              <a:pPr>
                <a:defRPr/>
              </a:pPr>
              <a:t>22.04.2019</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9AE38E87-4102-498F-B6AC-0E056FF0E36A}" type="datetimeFigureOut">
              <a:rPr lang="ru-RU"/>
              <a:pPr>
                <a:defRPr/>
              </a:pPr>
              <a:t>22.04.2019</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8733B304-C541-4ED7-AE89-08051779E40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E24D0150-49A3-4615-8893-9472DCA072D0}" type="datetimeFigureOut">
              <a:rPr lang="ru-RU"/>
              <a:pPr>
                <a:defRPr/>
              </a:pPr>
              <a:t>22.04.2019</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9A62628B-B9F3-4694-A243-18D9BA667E9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fld id="{529E0A9A-77F1-4600-9BA2-DC63AF33D760}" type="datetimeFigureOut">
              <a:rPr lang="ru-RU"/>
              <a:pPr>
                <a:defRPr/>
              </a:pPr>
              <a:t>22.04.2019</a:t>
            </a:fld>
            <a:endParaRPr lang="ru-RU"/>
          </a:p>
        </p:txBody>
      </p:sp>
      <p:sp>
        <p:nvSpPr>
          <p:cNvPr id="6" name="Номер слайда 8"/>
          <p:cNvSpPr>
            <a:spLocks noGrp="1"/>
          </p:cNvSpPr>
          <p:nvPr>
            <p:ph type="sldNum" sz="quarter" idx="11"/>
          </p:nvPr>
        </p:nvSpPr>
        <p:spPr/>
        <p:txBody>
          <a:bodyPr/>
          <a:lstStyle>
            <a:lvl1pPr>
              <a:defRPr/>
            </a:lvl1pPr>
          </a:lstStyle>
          <a:p>
            <a:pPr>
              <a:defRPr/>
            </a:pPr>
            <a:fld id="{19204E44-9212-4A75-9F4F-B72B8934FD03}"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fld id="{612563EB-96FE-4D2C-9E42-E26B0D0B13CD}" type="datetimeFigureOut">
              <a:rPr lang="ru-RU"/>
              <a:pPr>
                <a:defRPr/>
              </a:pPr>
              <a:t>22.04.2019</a:t>
            </a:fld>
            <a:endParaRPr lang="ru-RU"/>
          </a:p>
        </p:txBody>
      </p:sp>
      <p:sp>
        <p:nvSpPr>
          <p:cNvPr id="6" name="Номер слайда 8"/>
          <p:cNvSpPr>
            <a:spLocks noGrp="1"/>
          </p:cNvSpPr>
          <p:nvPr>
            <p:ph type="sldNum" sz="quarter" idx="11"/>
          </p:nvPr>
        </p:nvSpPr>
        <p:spPr/>
        <p:txBody>
          <a:bodyPr/>
          <a:lstStyle>
            <a:lvl1pPr>
              <a:defRPr/>
            </a:lvl1pPr>
          </a:lstStyle>
          <a:p>
            <a:pPr>
              <a:defRPr/>
            </a:pPr>
            <a:fld id="{C8C293F2-7389-4BC3-8A5B-56A985A25DD4}"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1AF8CD17-C300-42B9-A857-16798E9B3FD5}" type="datetimeFigureOut">
              <a:rPr lang="ru-RU"/>
              <a:pPr>
                <a:defRPr/>
              </a:pPr>
              <a:t>22.04.2019</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1C7D8B23-37E6-477D-9846-483FCF5926A7}"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708" r:id="rId1"/>
    <p:sldLayoutId id="2147483707" r:id="rId2"/>
    <p:sldLayoutId id="2147483709" r:id="rId3"/>
    <p:sldLayoutId id="2147483706" r:id="rId4"/>
    <p:sldLayoutId id="2147483710" r:id="rId5"/>
    <p:sldLayoutId id="2147483705" r:id="rId6"/>
    <p:sldLayoutId id="2147483704" r:id="rId7"/>
    <p:sldLayoutId id="2147483711" r:id="rId8"/>
    <p:sldLayoutId id="2147483712" r:id="rId9"/>
    <p:sldLayoutId id="2147483703" r:id="rId10"/>
    <p:sldLayoutId id="2147483702"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smtClean="0">
                <a:solidFill>
                  <a:schemeClr val="tx2">
                    <a:lumMod val="10000"/>
                  </a:schemeClr>
                </a:solidFill>
              </a:rPr>
              <a:t>История создания гражданской обороны в Туве</a:t>
            </a:r>
            <a:endParaRPr lang="ru-RU">
              <a:solidFill>
                <a:schemeClr val="tx2">
                  <a:lumMod val="10000"/>
                </a:schemeClr>
              </a:solidFill>
            </a:endParaRPr>
          </a:p>
        </p:txBody>
      </p:sp>
      <p:sp>
        <p:nvSpPr>
          <p:cNvPr id="3" name="Объект 2"/>
          <p:cNvSpPr>
            <a:spLocks noGrp="1"/>
          </p:cNvSpPr>
          <p:nvPr>
            <p:ph sz="half" idx="1"/>
          </p:nvPr>
        </p:nvSpPr>
        <p:spPr>
          <a:xfrm>
            <a:off x="457200" y="1524000"/>
            <a:ext cx="4059238" cy="4572000"/>
          </a:xfrm>
        </p:spPr>
        <p:txBody>
          <a:bodyPr>
            <a:normAutofit fontScale="70000" lnSpcReduction="20000"/>
          </a:bodyPr>
          <a:lstStyle/>
          <a:p>
            <a:pPr marL="274320" indent="-274320" algn="ctr" fontAlgn="auto">
              <a:spcAft>
                <a:spcPts val="0"/>
              </a:spcAft>
              <a:buFont typeface="Wingdings 2"/>
              <a:buChar char=""/>
              <a:defRPr/>
            </a:pPr>
            <a:r>
              <a:rPr lang="ru-RU" dirty="0">
                <a:solidFill>
                  <a:schemeClr val="tx2">
                    <a:lumMod val="10000"/>
                  </a:schemeClr>
                </a:solidFill>
              </a:rPr>
              <a:t>Начало работе по созданию МПВО на территории Тувинской автономной области положило Указание Главного Управления МПВО МВД СССР «О введении в штат УМВД Тувинской автономной области должности старшего инженера-инспектора по МПВО». Названная должность была введена приказом МВД СССР от 22 июня 1950 года со штатной категорией капитан.  Приказом Начальника Управления МВД по Тувинской автономной области от 19 июля 1950 года старшим инженером- инспектором МПВО УМВД  Был назначен старший лейтенант </a:t>
            </a:r>
            <a:r>
              <a:rPr lang="ru-RU" b="1" dirty="0" err="1">
                <a:solidFill>
                  <a:schemeClr val="tx2">
                    <a:lumMod val="10000"/>
                  </a:schemeClr>
                </a:solidFill>
              </a:rPr>
              <a:t>Дубасов</a:t>
            </a:r>
            <a:r>
              <a:rPr lang="ru-RU" b="1" dirty="0">
                <a:solidFill>
                  <a:schemeClr val="tx2">
                    <a:lumMod val="10000"/>
                  </a:schemeClr>
                </a:solidFill>
              </a:rPr>
              <a:t> Аркадий Борисович</a:t>
            </a:r>
            <a:r>
              <a:rPr lang="ru-RU" b="1" dirty="0"/>
              <a:t>. </a:t>
            </a:r>
          </a:p>
        </p:txBody>
      </p:sp>
      <p:pic>
        <p:nvPicPr>
          <p:cNvPr id="13315" name="Объект 4"/>
          <p:cNvPicPr>
            <a:picLocks noGrp="1" noChangeAspect="1"/>
          </p:cNvPicPr>
          <p:nvPr>
            <p:ph sz="half" idx="2"/>
          </p:nvPr>
        </p:nvPicPr>
        <p:blipFill>
          <a:blip r:embed="rId2"/>
          <a:srcRect/>
          <a:stretch>
            <a:fillRect/>
          </a:stretch>
        </p:blipFill>
        <p:spPr>
          <a:xfrm>
            <a:off x="4500563" y="1628775"/>
            <a:ext cx="4175125" cy="410368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a:ln w="3200">
                  <a:solidFill>
                    <a:srgbClr val="444D26">
                      <a:shade val="75000"/>
                      <a:alpha val="25000"/>
                    </a:srgbClr>
                  </a:solidFill>
                  <a:prstDash val="solid"/>
                  <a:round/>
                </a:ln>
                <a:solidFill>
                  <a:srgbClr val="FEFAC9">
                    <a:lumMod val="10000"/>
                  </a:srgbClr>
                </a:solidFill>
              </a:rPr>
              <a:t>История создания гражданской </a:t>
            </a:r>
            <a:r>
              <a:rPr smtClean="0">
                <a:ln w="3200">
                  <a:solidFill>
                    <a:srgbClr val="444D26">
                      <a:shade val="75000"/>
                      <a:alpha val="25000"/>
                    </a:srgbClr>
                  </a:solidFill>
                  <a:prstDash val="solid"/>
                  <a:round/>
                </a:ln>
                <a:solidFill>
                  <a:srgbClr val="FEFAC9">
                    <a:lumMod val="10000"/>
                  </a:srgbClr>
                </a:solidFill>
              </a:rPr>
              <a:t>   </a:t>
            </a:r>
            <a:r>
              <a:rPr lang="ru-RU" smtClean="0">
                <a:ln w="3200">
                  <a:solidFill>
                    <a:srgbClr val="444D26">
                      <a:shade val="75000"/>
                      <a:alpha val="25000"/>
                    </a:srgbClr>
                  </a:solidFill>
                  <a:prstDash val="solid"/>
                  <a:round/>
                </a:ln>
                <a:solidFill>
                  <a:srgbClr val="FEFAC9">
                    <a:lumMod val="10000"/>
                  </a:srgbClr>
                </a:solidFill>
              </a:rPr>
              <a:t>обороны </a:t>
            </a:r>
            <a:r>
              <a:rPr lang="ru-RU">
                <a:ln w="3200">
                  <a:solidFill>
                    <a:srgbClr val="444D26">
                      <a:shade val="75000"/>
                      <a:alpha val="25000"/>
                    </a:srgbClr>
                  </a:solidFill>
                  <a:prstDash val="solid"/>
                  <a:round/>
                </a:ln>
                <a:solidFill>
                  <a:srgbClr val="FEFAC9">
                    <a:lumMod val="10000"/>
                  </a:srgbClr>
                </a:solidFill>
              </a:rPr>
              <a:t>в Туве</a:t>
            </a:r>
            <a:endParaRPr lang="ru-RU"/>
          </a:p>
        </p:txBody>
      </p:sp>
      <p:sp>
        <p:nvSpPr>
          <p:cNvPr id="14338" name="Объект 2"/>
          <p:cNvSpPr>
            <a:spLocks noGrp="1"/>
          </p:cNvSpPr>
          <p:nvPr>
            <p:ph sz="half" idx="1"/>
          </p:nvPr>
        </p:nvSpPr>
        <p:spPr>
          <a:xfrm>
            <a:off x="457200" y="1524000"/>
            <a:ext cx="4059238" cy="4572000"/>
          </a:xfrm>
        </p:spPr>
        <p:txBody>
          <a:bodyPr/>
          <a:lstStyle/>
          <a:p>
            <a:r>
              <a:rPr lang="ru-RU" smtClean="0"/>
              <a:t>В городе Кызыле были созданы службы МПВО: медицинская, противохимическая, убежищ и укрытий, светомаскировочная, охраны порядка и безопасности и т.д..</a:t>
            </a:r>
          </a:p>
        </p:txBody>
      </p:sp>
      <p:pic>
        <p:nvPicPr>
          <p:cNvPr id="14339" name="Picture 2"/>
          <p:cNvPicPr>
            <a:picLocks noGrp="1" noChangeAspect="1" noChangeArrowheads="1"/>
          </p:cNvPicPr>
          <p:nvPr>
            <p:ph sz="half" idx="2"/>
          </p:nvPr>
        </p:nvPicPr>
        <p:blipFill>
          <a:blip r:embed="rId2"/>
          <a:srcRect/>
          <a:stretch>
            <a:fillRect/>
          </a:stretch>
        </p:blipFill>
        <p:spPr>
          <a:xfrm>
            <a:off x="4643438" y="1700213"/>
            <a:ext cx="3889375" cy="329247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a:ln w="3200">
                  <a:solidFill>
                    <a:srgbClr val="444D26">
                      <a:shade val="75000"/>
                      <a:alpha val="25000"/>
                    </a:srgbClr>
                  </a:solidFill>
                  <a:prstDash val="solid"/>
                  <a:round/>
                </a:ln>
                <a:solidFill>
                  <a:srgbClr val="FEFAC9">
                    <a:lumMod val="10000"/>
                  </a:srgbClr>
                </a:solidFill>
              </a:rPr>
              <a:t>История создания гражданской </a:t>
            </a:r>
            <a:r>
              <a:rPr>
                <a:ln w="3200">
                  <a:solidFill>
                    <a:srgbClr val="444D26">
                      <a:shade val="75000"/>
                      <a:alpha val="25000"/>
                    </a:srgbClr>
                  </a:solidFill>
                  <a:prstDash val="solid"/>
                  <a:round/>
                </a:ln>
                <a:solidFill>
                  <a:srgbClr val="FEFAC9">
                    <a:lumMod val="10000"/>
                  </a:srgbClr>
                </a:solidFill>
              </a:rPr>
              <a:t>   </a:t>
            </a:r>
            <a:r>
              <a:rPr lang="ru-RU">
                <a:ln w="3200">
                  <a:solidFill>
                    <a:srgbClr val="444D26">
                      <a:shade val="75000"/>
                      <a:alpha val="25000"/>
                    </a:srgbClr>
                  </a:solidFill>
                  <a:prstDash val="solid"/>
                  <a:round/>
                </a:ln>
                <a:solidFill>
                  <a:srgbClr val="FEFAC9">
                    <a:lumMod val="10000"/>
                  </a:srgbClr>
                </a:solidFill>
              </a:rPr>
              <a:t>обороны в Туве</a:t>
            </a:r>
            <a:endParaRPr lang="ru-RU"/>
          </a:p>
        </p:txBody>
      </p:sp>
      <p:sp>
        <p:nvSpPr>
          <p:cNvPr id="4" name="Объект 3"/>
          <p:cNvSpPr>
            <a:spLocks noGrp="1"/>
          </p:cNvSpPr>
          <p:nvPr>
            <p:ph sz="half" idx="2"/>
          </p:nvPr>
        </p:nvSpPr>
        <p:spPr>
          <a:xfrm>
            <a:off x="4648200" y="1524000"/>
            <a:ext cx="4059238" cy="4572000"/>
          </a:xfrm>
        </p:spPr>
        <p:txBody>
          <a:bodyPr>
            <a:normAutofit fontScale="92500"/>
          </a:bodyPr>
          <a:lstStyle/>
          <a:p>
            <a:pPr marL="274320" indent="-274320" fontAlgn="auto">
              <a:spcAft>
                <a:spcPts val="0"/>
              </a:spcAft>
              <a:buFont typeface="Wingdings 2"/>
              <a:buChar char=""/>
              <a:defRPr/>
            </a:pPr>
            <a:r>
              <a:rPr lang="ru-RU" dirty="0"/>
              <a:t>В соответствии с Постановлением Совета Министров СССР (1951г.) «Об утверждении норм на проведение инженерно-технических мероприятий при МПВО при проектировании и строительстве», при Управлении МВД области был создан отдел службы МПВО. </a:t>
            </a:r>
          </a:p>
          <a:p>
            <a:pPr marL="274320" indent="-274320" fontAlgn="auto">
              <a:spcAft>
                <a:spcPts val="0"/>
              </a:spcAft>
              <a:buFont typeface="Wingdings 2"/>
              <a:buChar char=""/>
              <a:defRPr/>
            </a:pPr>
            <a:endParaRPr lang="ru-RU" dirty="0"/>
          </a:p>
        </p:txBody>
      </p:sp>
      <p:pic>
        <p:nvPicPr>
          <p:cNvPr id="15363" name="Picture 4" descr="Письмо гражданки Монгуш0000400004"/>
          <p:cNvPicPr>
            <a:picLocks noGrp="1" noChangeAspect="1" noChangeArrowheads="1"/>
          </p:cNvPicPr>
          <p:nvPr>
            <p:ph sz="half" idx="1"/>
          </p:nvPr>
        </p:nvPicPr>
        <p:blipFill>
          <a:blip r:embed="rId2">
            <a:lum bright="-12000"/>
          </a:blip>
          <a:srcRect l="26933" t="9647" r="6082" b="7028"/>
          <a:stretch>
            <a:fillRect/>
          </a:stretch>
        </p:blipFill>
        <p:spPr>
          <a:xfrm>
            <a:off x="468313" y="1700213"/>
            <a:ext cx="4248150" cy="410527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a:ln w="3200">
                  <a:solidFill>
                    <a:srgbClr val="444D26">
                      <a:shade val="75000"/>
                      <a:alpha val="25000"/>
                    </a:srgbClr>
                  </a:solidFill>
                  <a:prstDash val="solid"/>
                  <a:round/>
                </a:ln>
                <a:solidFill>
                  <a:srgbClr val="FEFAC9">
                    <a:lumMod val="10000"/>
                  </a:srgbClr>
                </a:solidFill>
              </a:rPr>
              <a:t>История создания гражданской </a:t>
            </a:r>
            <a:r>
              <a:rPr>
                <a:ln w="3200">
                  <a:solidFill>
                    <a:srgbClr val="444D26">
                      <a:shade val="75000"/>
                      <a:alpha val="25000"/>
                    </a:srgbClr>
                  </a:solidFill>
                  <a:prstDash val="solid"/>
                  <a:round/>
                </a:ln>
                <a:solidFill>
                  <a:srgbClr val="FEFAC9">
                    <a:lumMod val="10000"/>
                  </a:srgbClr>
                </a:solidFill>
              </a:rPr>
              <a:t>   </a:t>
            </a:r>
            <a:r>
              <a:rPr lang="ru-RU">
                <a:ln w="3200">
                  <a:solidFill>
                    <a:srgbClr val="444D26">
                      <a:shade val="75000"/>
                      <a:alpha val="25000"/>
                    </a:srgbClr>
                  </a:solidFill>
                  <a:prstDash val="solid"/>
                  <a:round/>
                </a:ln>
                <a:solidFill>
                  <a:srgbClr val="FEFAC9">
                    <a:lumMod val="10000"/>
                  </a:srgbClr>
                </a:solidFill>
              </a:rPr>
              <a:t>обороны в Туве</a:t>
            </a:r>
            <a:endParaRPr lang="ru-RU"/>
          </a:p>
        </p:txBody>
      </p:sp>
      <p:sp>
        <p:nvSpPr>
          <p:cNvPr id="3" name="Объект 2"/>
          <p:cNvSpPr>
            <a:spLocks noGrp="1"/>
          </p:cNvSpPr>
          <p:nvPr>
            <p:ph sz="half" idx="1"/>
          </p:nvPr>
        </p:nvSpPr>
        <p:spPr>
          <a:xfrm>
            <a:off x="457200" y="1524000"/>
            <a:ext cx="4059238" cy="4572000"/>
          </a:xfrm>
        </p:spPr>
        <p:txBody>
          <a:bodyPr>
            <a:normAutofit fontScale="70000" lnSpcReduction="20000"/>
          </a:bodyPr>
          <a:lstStyle/>
          <a:p>
            <a:pPr marL="274320" indent="-274320" fontAlgn="auto">
              <a:spcAft>
                <a:spcPts val="0"/>
              </a:spcAft>
              <a:buFont typeface="Wingdings 2"/>
              <a:buChar char=""/>
              <a:defRPr/>
            </a:pPr>
            <a:r>
              <a:rPr lang="ru-RU" dirty="0"/>
              <a:t>После принятия в 1955 году Советом Министров СССР Постановлений «О мероприятиях по повышению готовности МПВО страны к защите населения и промышленных объектов от атомного оружия» и « О мерах по обеспечению медицинской помощи для населения в условиях использования атомного оружия» отдел службы МПВО области был преобразован в областной штаб МПВО.</a:t>
            </a:r>
          </a:p>
          <a:p>
            <a:pPr marL="274320" indent="-274320" fontAlgn="auto">
              <a:spcAft>
                <a:spcPts val="0"/>
              </a:spcAft>
              <a:buFont typeface="Wingdings 2"/>
              <a:buChar char=""/>
              <a:defRPr/>
            </a:pPr>
            <a:r>
              <a:rPr lang="ru-RU" dirty="0" smtClean="0"/>
              <a:t>С </a:t>
            </a:r>
            <a:r>
              <a:rPr lang="ru-RU" dirty="0"/>
              <a:t>сентября 1955 года начальником штаба Тувинской автономной области назначен майор </a:t>
            </a:r>
            <a:r>
              <a:rPr lang="ru-RU" dirty="0" err="1"/>
              <a:t>Иосилевич</a:t>
            </a:r>
            <a:r>
              <a:rPr lang="ru-RU" dirty="0"/>
              <a:t> М.С.</a:t>
            </a:r>
          </a:p>
          <a:p>
            <a:pPr marL="274320" indent="-274320" fontAlgn="auto">
              <a:spcAft>
                <a:spcPts val="0"/>
              </a:spcAft>
              <a:buFont typeface="Wingdings 2"/>
              <a:buChar char=""/>
              <a:defRPr/>
            </a:pPr>
            <a:endParaRPr lang="ru-RU" dirty="0"/>
          </a:p>
        </p:txBody>
      </p:sp>
      <p:pic>
        <p:nvPicPr>
          <p:cNvPr id="16387" name="Picture 6" descr="Письмо гражданки Монгуш0000400005"/>
          <p:cNvPicPr>
            <a:picLocks noGrp="1" noChangeAspect="1" noChangeArrowheads="1"/>
          </p:cNvPicPr>
          <p:nvPr>
            <p:ph sz="half" idx="2"/>
          </p:nvPr>
        </p:nvPicPr>
        <p:blipFill>
          <a:blip r:embed="rId2">
            <a:lum bright="-6000"/>
          </a:blip>
          <a:srcRect t="7309" r="12590" b="9804"/>
          <a:stretch>
            <a:fillRect/>
          </a:stretch>
        </p:blipFill>
        <p:spPr>
          <a:xfrm>
            <a:off x="4500563" y="1916113"/>
            <a:ext cx="4392612" cy="309721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a:ln w="3200">
                  <a:solidFill>
                    <a:srgbClr val="444D26">
                      <a:shade val="75000"/>
                      <a:alpha val="25000"/>
                    </a:srgbClr>
                  </a:solidFill>
                  <a:prstDash val="solid"/>
                  <a:round/>
                </a:ln>
                <a:solidFill>
                  <a:srgbClr val="FEFAC9">
                    <a:lumMod val="10000"/>
                  </a:srgbClr>
                </a:solidFill>
              </a:rPr>
              <a:t>История создания гражданской </a:t>
            </a:r>
            <a:r>
              <a:rPr>
                <a:ln w="3200">
                  <a:solidFill>
                    <a:srgbClr val="444D26">
                      <a:shade val="75000"/>
                      <a:alpha val="25000"/>
                    </a:srgbClr>
                  </a:solidFill>
                  <a:prstDash val="solid"/>
                  <a:round/>
                </a:ln>
                <a:solidFill>
                  <a:srgbClr val="FEFAC9">
                    <a:lumMod val="10000"/>
                  </a:srgbClr>
                </a:solidFill>
              </a:rPr>
              <a:t>   </a:t>
            </a:r>
            <a:r>
              <a:rPr lang="ru-RU">
                <a:ln w="3200">
                  <a:solidFill>
                    <a:srgbClr val="444D26">
                      <a:shade val="75000"/>
                      <a:alpha val="25000"/>
                    </a:srgbClr>
                  </a:solidFill>
                  <a:prstDash val="solid"/>
                  <a:round/>
                </a:ln>
                <a:solidFill>
                  <a:srgbClr val="FEFAC9">
                    <a:lumMod val="10000"/>
                  </a:srgbClr>
                </a:solidFill>
              </a:rPr>
              <a:t>обороны в Туве</a:t>
            </a:r>
            <a:endParaRPr lang="ru-RU"/>
          </a:p>
        </p:txBody>
      </p:sp>
      <p:sp>
        <p:nvSpPr>
          <p:cNvPr id="17410" name="Объект 2"/>
          <p:cNvSpPr>
            <a:spLocks noGrp="1"/>
          </p:cNvSpPr>
          <p:nvPr>
            <p:ph sz="half" idx="1"/>
          </p:nvPr>
        </p:nvSpPr>
        <p:spPr>
          <a:xfrm>
            <a:off x="457200" y="1524000"/>
            <a:ext cx="4059238" cy="4572000"/>
          </a:xfrm>
        </p:spPr>
        <p:txBody>
          <a:bodyPr/>
          <a:lstStyle/>
          <a:p>
            <a:r>
              <a:rPr lang="ru-RU" smtClean="0"/>
              <a:t>В 1960 году штаб МПВО Тувинской АССР был передан в подчинение Министерству обороны СССР. С 1963 года была увеличена штатная численность штаба ГО Тувинской АССР, ядром которого стали военнослужащие.</a:t>
            </a:r>
          </a:p>
          <a:p>
            <a:endParaRPr lang="ru-RU" smtClean="0"/>
          </a:p>
        </p:txBody>
      </p:sp>
      <p:pic>
        <p:nvPicPr>
          <p:cNvPr id="17411" name="Picture 2"/>
          <p:cNvPicPr>
            <a:picLocks noGrp="1" noChangeAspect="1" noChangeArrowheads="1"/>
          </p:cNvPicPr>
          <p:nvPr>
            <p:ph sz="half" idx="2"/>
          </p:nvPr>
        </p:nvPicPr>
        <p:blipFill>
          <a:blip r:embed="rId2"/>
          <a:srcRect/>
          <a:stretch>
            <a:fillRect/>
          </a:stretch>
        </p:blipFill>
        <p:spPr>
          <a:xfrm>
            <a:off x="4648200" y="1700213"/>
            <a:ext cx="4059238" cy="42195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a:ln w="3200">
                  <a:solidFill>
                    <a:srgbClr val="444D26">
                      <a:shade val="75000"/>
                      <a:alpha val="25000"/>
                    </a:srgbClr>
                  </a:solidFill>
                  <a:prstDash val="solid"/>
                  <a:round/>
                </a:ln>
                <a:solidFill>
                  <a:srgbClr val="FEFAC9">
                    <a:lumMod val="10000"/>
                  </a:srgbClr>
                </a:solidFill>
              </a:rPr>
              <a:t>История создания гражданской </a:t>
            </a:r>
            <a:r>
              <a:rPr>
                <a:ln w="3200">
                  <a:solidFill>
                    <a:srgbClr val="444D26">
                      <a:shade val="75000"/>
                      <a:alpha val="25000"/>
                    </a:srgbClr>
                  </a:solidFill>
                  <a:prstDash val="solid"/>
                  <a:round/>
                </a:ln>
                <a:solidFill>
                  <a:srgbClr val="FEFAC9">
                    <a:lumMod val="10000"/>
                  </a:srgbClr>
                </a:solidFill>
              </a:rPr>
              <a:t>   </a:t>
            </a:r>
            <a:r>
              <a:rPr lang="ru-RU">
                <a:ln w="3200">
                  <a:solidFill>
                    <a:srgbClr val="444D26">
                      <a:shade val="75000"/>
                      <a:alpha val="25000"/>
                    </a:srgbClr>
                  </a:solidFill>
                  <a:prstDash val="solid"/>
                  <a:round/>
                </a:ln>
                <a:solidFill>
                  <a:srgbClr val="FEFAC9">
                    <a:lumMod val="10000"/>
                  </a:srgbClr>
                </a:solidFill>
              </a:rPr>
              <a:t>обороны в Туве</a:t>
            </a:r>
            <a:endParaRPr lang="ru-RU"/>
          </a:p>
        </p:txBody>
      </p:sp>
      <p:sp>
        <p:nvSpPr>
          <p:cNvPr id="3" name="Объект 2"/>
          <p:cNvSpPr>
            <a:spLocks noGrp="1"/>
          </p:cNvSpPr>
          <p:nvPr>
            <p:ph sz="half" idx="1"/>
          </p:nvPr>
        </p:nvSpPr>
        <p:spPr>
          <a:xfrm>
            <a:off x="457200" y="1524000"/>
            <a:ext cx="4059238" cy="4572000"/>
          </a:xfrm>
        </p:spPr>
        <p:txBody>
          <a:bodyPr>
            <a:normAutofit fontScale="85000" lnSpcReduction="20000"/>
          </a:bodyPr>
          <a:lstStyle/>
          <a:p>
            <a:pPr marL="274320" indent="-274320" fontAlgn="auto">
              <a:spcAft>
                <a:spcPts val="0"/>
              </a:spcAft>
              <a:buFont typeface="Wingdings 2"/>
              <a:buChar char=""/>
              <a:defRPr/>
            </a:pPr>
            <a:r>
              <a:rPr lang="ru-RU" dirty="0"/>
              <a:t>В соответствии с Постановлением Правительства РФ № 1396 «О реорганизации штабов по гражданской обороне и чрезвычайным ситуациям» от 23 ноября 1996 года штаб по делам гражданской обороне и чрезвычайным ситуациям Республики Тыва с 1 июля 1997 года был реорганизован в Комитет Республики Тыва по делам гражданской обороны и чрезвычайным ситуациям.</a:t>
            </a:r>
          </a:p>
        </p:txBody>
      </p:sp>
      <p:pic>
        <p:nvPicPr>
          <p:cNvPr id="18435" name="Picture 2"/>
          <p:cNvPicPr>
            <a:picLocks noGrp="1" noChangeAspect="1" noChangeArrowheads="1"/>
          </p:cNvPicPr>
          <p:nvPr>
            <p:ph sz="half" idx="2"/>
          </p:nvPr>
        </p:nvPicPr>
        <p:blipFill>
          <a:blip r:embed="rId2"/>
          <a:srcRect/>
          <a:stretch>
            <a:fillRect/>
          </a:stretch>
        </p:blipFill>
        <p:spPr>
          <a:xfrm>
            <a:off x="4356100" y="1628775"/>
            <a:ext cx="4351338" cy="39608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a:ln w="3200">
                  <a:solidFill>
                    <a:srgbClr val="444D26">
                      <a:shade val="75000"/>
                      <a:alpha val="25000"/>
                    </a:srgbClr>
                  </a:solidFill>
                  <a:prstDash val="solid"/>
                  <a:round/>
                </a:ln>
                <a:solidFill>
                  <a:srgbClr val="FEFAC9">
                    <a:lumMod val="10000"/>
                  </a:srgbClr>
                </a:solidFill>
              </a:rPr>
              <a:t>История создания гражданской </a:t>
            </a:r>
            <a:r>
              <a:rPr>
                <a:ln w="3200">
                  <a:solidFill>
                    <a:srgbClr val="444D26">
                      <a:shade val="75000"/>
                      <a:alpha val="25000"/>
                    </a:srgbClr>
                  </a:solidFill>
                  <a:prstDash val="solid"/>
                  <a:round/>
                </a:ln>
                <a:solidFill>
                  <a:srgbClr val="FEFAC9">
                    <a:lumMod val="10000"/>
                  </a:srgbClr>
                </a:solidFill>
              </a:rPr>
              <a:t>   </a:t>
            </a:r>
            <a:r>
              <a:rPr lang="ru-RU">
                <a:ln w="3200">
                  <a:solidFill>
                    <a:srgbClr val="444D26">
                      <a:shade val="75000"/>
                      <a:alpha val="25000"/>
                    </a:srgbClr>
                  </a:solidFill>
                  <a:prstDash val="solid"/>
                  <a:round/>
                </a:ln>
                <a:solidFill>
                  <a:srgbClr val="FEFAC9">
                    <a:lumMod val="10000"/>
                  </a:srgbClr>
                </a:solidFill>
              </a:rPr>
              <a:t>обороны в Туве</a:t>
            </a:r>
            <a:endParaRPr lang="ru-RU"/>
          </a:p>
        </p:txBody>
      </p:sp>
      <p:sp>
        <p:nvSpPr>
          <p:cNvPr id="4" name="Объект 3"/>
          <p:cNvSpPr>
            <a:spLocks noGrp="1"/>
          </p:cNvSpPr>
          <p:nvPr>
            <p:ph sz="half" idx="2"/>
          </p:nvPr>
        </p:nvSpPr>
        <p:spPr>
          <a:xfrm>
            <a:off x="4648200" y="1524000"/>
            <a:ext cx="4059238" cy="4572000"/>
          </a:xfrm>
        </p:spPr>
        <p:txBody>
          <a:bodyPr>
            <a:normAutofit fontScale="77500" lnSpcReduction="20000"/>
          </a:bodyPr>
          <a:lstStyle/>
          <a:p>
            <a:pPr marL="274320" indent="-274320" fontAlgn="auto">
              <a:spcAft>
                <a:spcPts val="0"/>
              </a:spcAft>
              <a:buFont typeface="Wingdings 2"/>
              <a:buChar char=""/>
              <a:defRPr/>
            </a:pPr>
            <a:r>
              <a:rPr lang="ru-RU" dirty="0"/>
              <a:t>Комитет Республики Тыва по делам гражданской обороны и чрезвычайным ситуациям стал функционировать как самостоятельное учреждение при Правительстве РТ, предназначенное для организации и выполнения мероприятий по гражданской обороне, предупреждению и ликвидации чрезвычайных ситуаций  во взаимодействии с министерствами, учреждениями и организациями, органами местного самоуправления республики как в мирное, так и в военное время.</a:t>
            </a:r>
          </a:p>
          <a:p>
            <a:pPr marL="274320" indent="-274320" fontAlgn="auto">
              <a:spcAft>
                <a:spcPts val="0"/>
              </a:spcAft>
              <a:buFont typeface="Wingdings 2"/>
              <a:buChar char=""/>
              <a:defRPr/>
            </a:pPr>
            <a:endParaRPr lang="ru-RU" dirty="0"/>
          </a:p>
        </p:txBody>
      </p:sp>
      <p:pic>
        <p:nvPicPr>
          <p:cNvPr id="19459" name="Picture 2"/>
          <p:cNvPicPr>
            <a:picLocks noGrp="1" noChangeAspect="1" noChangeArrowheads="1"/>
          </p:cNvPicPr>
          <p:nvPr>
            <p:ph sz="half" idx="1"/>
          </p:nvPr>
        </p:nvPicPr>
        <p:blipFill>
          <a:blip r:embed="rId2"/>
          <a:srcRect/>
          <a:stretch>
            <a:fillRect/>
          </a:stretch>
        </p:blipFill>
        <p:spPr>
          <a:xfrm>
            <a:off x="457200" y="1557338"/>
            <a:ext cx="4330700" cy="4392612"/>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125</TotalTime>
  <Words>387</Words>
  <Application>Microsoft Office PowerPoint</Application>
  <PresentationFormat>Экран (4:3)</PresentationFormat>
  <Paragraphs>15</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Бумажная</vt:lpstr>
      <vt:lpstr>История создания гражданской обороны в Туве</vt:lpstr>
      <vt:lpstr>История создания гражданской    обороны в Туве</vt:lpstr>
      <vt:lpstr>История создания гражданской    обороны в Туве</vt:lpstr>
      <vt:lpstr>История создания гражданской    обороны в Туве</vt:lpstr>
      <vt:lpstr>История создания гражданской    обороны в Туве</vt:lpstr>
      <vt:lpstr>История создания гражданской    обороны в Туве</vt:lpstr>
      <vt:lpstr>История создания гражданской    обороны в Туве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создания гражданской обороны в Туве</dc:title>
  <dc:creator>Aziyana</dc:creator>
  <cp:lastModifiedBy>User</cp:lastModifiedBy>
  <cp:revision>15</cp:revision>
  <dcterms:created xsi:type="dcterms:W3CDTF">2015-09-24T02:31:51Z</dcterms:created>
  <dcterms:modified xsi:type="dcterms:W3CDTF">2019-04-22T04:57:17Z</dcterms:modified>
</cp:coreProperties>
</file>